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6" r:id="rId2"/>
    <p:sldId id="287" r:id="rId3"/>
    <p:sldId id="288" r:id="rId4"/>
    <p:sldId id="259" r:id="rId5"/>
    <p:sldId id="276" r:id="rId6"/>
    <p:sldId id="261" r:id="rId7"/>
    <p:sldId id="280" r:id="rId8"/>
    <p:sldId id="281" r:id="rId9"/>
    <p:sldId id="260" r:id="rId10"/>
    <p:sldId id="266" r:id="rId11"/>
    <p:sldId id="283" r:id="rId12"/>
    <p:sldId id="289" r:id="rId13"/>
    <p:sldId id="290" r:id="rId14"/>
    <p:sldId id="274" r:id="rId15"/>
    <p:sldId id="275" r:id="rId16"/>
    <p:sldId id="26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5" autoAdjust="0"/>
    <p:restoredTop sz="94660"/>
  </p:normalViewPr>
  <p:slideViewPr>
    <p:cSldViewPr>
      <p:cViewPr>
        <p:scale>
          <a:sx n="70" d="100"/>
          <a:sy n="70" d="100"/>
        </p:scale>
        <p:origin x="-136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8213D-EE16-4DD4-BE62-1DADEDBC697D}" type="datetimeFigureOut">
              <a:rPr lang="ru-RU" smtClean="0"/>
              <a:pPr/>
              <a:t>16.11.2017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30F4C-0AA0-44B0-8059-A15A6049D2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A3176-4067-47EB-897B-B7970F4B83F4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9F3F-8F2A-4A68-A182-1445740FA4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6CDE7-4C83-46CD-AE75-99657155DDF7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028B5-ED30-4178-8509-2895B47186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11DFB-AE61-4620-8050-C7C469611100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FD960-6531-4CDA-AFEE-722532B024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79A30-9790-4C45-AB35-30738027F7E4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7667C-1B2A-4DEB-9C87-1FF98FD78A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131A-0544-4560-A988-C93D6E74F7A7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588E4-AE07-4D46-A459-64475ABD5B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77DA1-A260-4875-8266-40C4DC1D06BF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6C76D-51F6-4DA9-B59B-32A4F8FB2A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42FFB-42FC-44A4-B67F-7D20EB603ABF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12338-5FE4-4B7F-8C80-FA2DBE7010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13641-D8A1-4507-BF54-460EB34E5BDB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715AE-3B25-4542-B332-C545CFDA00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41E88-491E-4BD0-A22B-61AB5B54DBCA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0C762-6D5F-446D-95E9-9E95081311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1859-8060-4290-AE42-36AE88145410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FD4AC-98E0-4A55-8ECC-04ECF31D01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25C8B-22BE-41ED-812B-18E4C5AD0025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004EC-10CD-441D-9B35-29BFDC2B26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C6645A-7B6D-48ED-80EB-4F6BAF5F4AC9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BD6F07-01E6-4F91-9A1E-DA2DE85E2C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85750" y="714375"/>
            <a:ext cx="8658225" cy="6143625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 радостно, нам весело! </a:t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Смеемся мы с утра.</a:t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вот пришло мгновенье,</a:t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Серьезным быть пора.</a:t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Влево, вправо повернулись, </a:t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 другу улыбнулись,</a:t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работу окунулись.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Вывод:  Единицы складываем с единицами, </a:t>
            </a:r>
            <a:b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Десятки складываем с десятками.</a:t>
            </a:r>
            <a:b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Счетные палочки"/>
          <p:cNvPicPr>
            <a:picLocks noChangeAspect="1" noChangeArrowheads="1"/>
          </p:cNvPicPr>
          <p:nvPr/>
        </p:nvPicPr>
        <p:blipFill>
          <a:blip r:embed="rId2" cstate="print"/>
          <a:srcRect r="2222" b="25120"/>
          <a:stretch>
            <a:fillRect/>
          </a:stretch>
        </p:blipFill>
        <p:spPr bwMode="auto">
          <a:xfrm>
            <a:off x="611188" y="1412875"/>
            <a:ext cx="1728787" cy="96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Группа 6"/>
          <p:cNvGrpSpPr>
            <a:grpSpLocks/>
          </p:cNvGrpSpPr>
          <p:nvPr/>
        </p:nvGrpSpPr>
        <p:grpSpPr bwMode="auto">
          <a:xfrm>
            <a:off x="6588125" y="1412875"/>
            <a:ext cx="1079500" cy="936625"/>
            <a:chOff x="3779912" y="1340768"/>
            <a:chExt cx="2016224" cy="1553642"/>
          </a:xfrm>
        </p:grpSpPr>
        <p:pic>
          <p:nvPicPr>
            <p:cNvPr id="6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38769" t="4790" r="40957" b="53688"/>
            <a:stretch>
              <a:fillRect/>
            </a:stretch>
          </p:blipFill>
          <p:spPr bwMode="auto">
            <a:xfrm>
              <a:off x="3779912" y="1340768"/>
              <a:ext cx="1153400" cy="1553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41303" t="6551" r="40957" b="53688"/>
            <a:stretch>
              <a:fillRect/>
            </a:stretch>
          </p:blipFill>
          <p:spPr bwMode="auto">
            <a:xfrm>
              <a:off x="4788024" y="1340768"/>
              <a:ext cx="1008112" cy="1553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Плюс 8"/>
          <p:cNvSpPr/>
          <p:nvPr/>
        </p:nvSpPr>
        <p:spPr>
          <a:xfrm>
            <a:off x="1187450" y="2349500"/>
            <a:ext cx="720725" cy="792163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Равно 9"/>
          <p:cNvSpPr/>
          <p:nvPr/>
        </p:nvSpPr>
        <p:spPr>
          <a:xfrm>
            <a:off x="1042988" y="4292600"/>
            <a:ext cx="865187" cy="72072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Picture 4" descr="Счет"/>
          <p:cNvPicPr>
            <a:picLocks noChangeAspect="1" noChangeArrowheads="1"/>
          </p:cNvPicPr>
          <p:nvPr/>
        </p:nvPicPr>
        <p:blipFill>
          <a:blip r:embed="rId3" cstate="print"/>
          <a:srcRect l="45145" t="6551" r="44064" b="54943"/>
          <a:stretch>
            <a:fillRect/>
          </a:stretch>
        </p:blipFill>
        <p:spPr bwMode="auto">
          <a:xfrm>
            <a:off x="6948488" y="3141663"/>
            <a:ext cx="360362" cy="900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люс 14"/>
          <p:cNvSpPr/>
          <p:nvPr/>
        </p:nvSpPr>
        <p:spPr>
          <a:xfrm>
            <a:off x="6732588" y="2349500"/>
            <a:ext cx="719137" cy="792163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Равно 15"/>
          <p:cNvSpPr/>
          <p:nvPr/>
        </p:nvSpPr>
        <p:spPr>
          <a:xfrm>
            <a:off x="6732588" y="4221163"/>
            <a:ext cx="863600" cy="72072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6659563" y="5084763"/>
            <a:ext cx="1273175" cy="1296987"/>
            <a:chOff x="5858669" y="2564904"/>
            <a:chExt cx="2136626" cy="2448272"/>
          </a:xfrm>
        </p:grpSpPr>
        <p:pic>
          <p:nvPicPr>
            <p:cNvPr id="18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68519" t="42719"/>
            <a:stretch>
              <a:fillRect/>
            </a:stretch>
          </p:blipFill>
          <p:spPr bwMode="auto">
            <a:xfrm>
              <a:off x="6133073" y="2564904"/>
              <a:ext cx="1862222" cy="24362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68519" t="42719" r="25547" b="1197"/>
            <a:stretch>
              <a:fillRect/>
            </a:stretch>
          </p:blipFill>
          <p:spPr bwMode="auto">
            <a:xfrm>
              <a:off x="5858669" y="2564904"/>
              <a:ext cx="359656" cy="2448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9217" name="Picture 1" descr="C:\Users\Связной\Desktop\работа сайт\вспомогательная\2 класс\0_6d565_1d138cb0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1067" y="1799306"/>
            <a:ext cx="2191094" cy="393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Эльза\Desktop\Рисунок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2" y="3156403"/>
            <a:ext cx="1344017" cy="1084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Эльза\Desktop\Рисунок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" y="5183674"/>
            <a:ext cx="3724786" cy="1198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 descr="Крупное конфетти"/>
          <p:cNvSpPr>
            <a:spLocks/>
          </p:cNvSpPr>
          <p:nvPr/>
        </p:nvSpPr>
        <p:spPr bwMode="auto">
          <a:xfrm>
            <a:off x="1403350" y="6524625"/>
            <a:ext cx="5616575" cy="647700"/>
          </a:xfrm>
          <a:custGeom>
            <a:avLst/>
            <a:gdLst/>
            <a:ahLst/>
            <a:cxnLst>
              <a:cxn ang="0">
                <a:pos x="86" y="329"/>
              </a:cxn>
              <a:cxn ang="0">
                <a:pos x="152" y="255"/>
              </a:cxn>
              <a:cxn ang="0">
                <a:pos x="201" y="222"/>
              </a:cxn>
              <a:cxn ang="0">
                <a:pos x="292" y="165"/>
              </a:cxn>
              <a:cxn ang="0">
                <a:pos x="317" y="148"/>
              </a:cxn>
              <a:cxn ang="0">
                <a:pos x="341" y="140"/>
              </a:cxn>
              <a:cxn ang="0">
                <a:pos x="374" y="107"/>
              </a:cxn>
              <a:cxn ang="0">
                <a:pos x="522" y="74"/>
              </a:cxn>
              <a:cxn ang="0">
                <a:pos x="596" y="41"/>
              </a:cxn>
              <a:cxn ang="0">
                <a:pos x="1156" y="50"/>
              </a:cxn>
              <a:cxn ang="0">
                <a:pos x="1386" y="17"/>
              </a:cxn>
              <a:cxn ang="0">
                <a:pos x="1576" y="0"/>
              </a:cxn>
              <a:cxn ang="0">
                <a:pos x="2004" y="8"/>
              </a:cxn>
              <a:cxn ang="0">
                <a:pos x="2086" y="66"/>
              </a:cxn>
              <a:cxn ang="0">
                <a:pos x="2316" y="74"/>
              </a:cxn>
              <a:cxn ang="0">
                <a:pos x="2407" y="107"/>
              </a:cxn>
              <a:cxn ang="0">
                <a:pos x="2497" y="99"/>
              </a:cxn>
              <a:cxn ang="0">
                <a:pos x="2596" y="66"/>
              </a:cxn>
              <a:cxn ang="0">
                <a:pos x="2999" y="50"/>
              </a:cxn>
              <a:cxn ang="0">
                <a:pos x="3205" y="0"/>
              </a:cxn>
              <a:cxn ang="0">
                <a:pos x="3550" y="8"/>
              </a:cxn>
              <a:cxn ang="0">
                <a:pos x="3748" y="74"/>
              </a:cxn>
              <a:cxn ang="0">
                <a:pos x="3855" y="82"/>
              </a:cxn>
              <a:cxn ang="0">
                <a:pos x="3954" y="124"/>
              </a:cxn>
              <a:cxn ang="0">
                <a:pos x="4258" y="132"/>
              </a:cxn>
              <a:cxn ang="0">
                <a:pos x="4340" y="165"/>
              </a:cxn>
              <a:cxn ang="0">
                <a:pos x="4390" y="198"/>
              </a:cxn>
              <a:cxn ang="0">
                <a:pos x="4768" y="214"/>
              </a:cxn>
              <a:cxn ang="0">
                <a:pos x="4785" y="231"/>
              </a:cxn>
              <a:cxn ang="0">
                <a:pos x="4801" y="280"/>
              </a:cxn>
              <a:cxn ang="0">
                <a:pos x="5040" y="296"/>
              </a:cxn>
              <a:cxn ang="0">
                <a:pos x="4999" y="338"/>
              </a:cxn>
              <a:cxn ang="0">
                <a:pos x="4620" y="346"/>
              </a:cxn>
              <a:cxn ang="0">
                <a:pos x="3732" y="412"/>
              </a:cxn>
              <a:cxn ang="0">
                <a:pos x="3608" y="379"/>
              </a:cxn>
              <a:cxn ang="0">
                <a:pos x="2991" y="387"/>
              </a:cxn>
              <a:cxn ang="0">
                <a:pos x="2892" y="329"/>
              </a:cxn>
              <a:cxn ang="0">
                <a:pos x="1246" y="338"/>
              </a:cxn>
              <a:cxn ang="0">
                <a:pos x="358" y="329"/>
              </a:cxn>
              <a:cxn ang="0">
                <a:pos x="86" y="329"/>
              </a:cxn>
            </a:cxnLst>
            <a:rect l="0" t="0" r="r" b="b"/>
            <a:pathLst>
              <a:path w="5050" h="567">
                <a:moveTo>
                  <a:pt x="86" y="329"/>
                </a:moveTo>
                <a:cubicBezTo>
                  <a:pt x="110" y="306"/>
                  <a:pt x="127" y="275"/>
                  <a:pt x="152" y="255"/>
                </a:cubicBezTo>
                <a:cubicBezTo>
                  <a:pt x="167" y="243"/>
                  <a:pt x="186" y="234"/>
                  <a:pt x="201" y="222"/>
                </a:cubicBezTo>
                <a:cubicBezTo>
                  <a:pt x="234" y="195"/>
                  <a:pt x="248" y="176"/>
                  <a:pt x="292" y="165"/>
                </a:cubicBezTo>
                <a:cubicBezTo>
                  <a:pt x="300" y="159"/>
                  <a:pt x="308" y="153"/>
                  <a:pt x="317" y="148"/>
                </a:cubicBezTo>
                <a:cubicBezTo>
                  <a:pt x="325" y="144"/>
                  <a:pt x="334" y="144"/>
                  <a:pt x="341" y="140"/>
                </a:cubicBezTo>
                <a:cubicBezTo>
                  <a:pt x="429" y="88"/>
                  <a:pt x="287" y="160"/>
                  <a:pt x="374" y="107"/>
                </a:cubicBezTo>
                <a:cubicBezTo>
                  <a:pt x="415" y="82"/>
                  <a:pt x="474" y="86"/>
                  <a:pt x="522" y="74"/>
                </a:cubicBezTo>
                <a:cubicBezTo>
                  <a:pt x="547" y="58"/>
                  <a:pt x="569" y="51"/>
                  <a:pt x="596" y="41"/>
                </a:cubicBezTo>
                <a:cubicBezTo>
                  <a:pt x="848" y="49"/>
                  <a:pt x="906" y="58"/>
                  <a:pt x="1156" y="50"/>
                </a:cubicBezTo>
                <a:cubicBezTo>
                  <a:pt x="1233" y="33"/>
                  <a:pt x="1307" y="24"/>
                  <a:pt x="1386" y="17"/>
                </a:cubicBezTo>
                <a:cubicBezTo>
                  <a:pt x="1563" y="28"/>
                  <a:pt x="1463" y="22"/>
                  <a:pt x="1576" y="0"/>
                </a:cubicBezTo>
                <a:cubicBezTo>
                  <a:pt x="1719" y="3"/>
                  <a:pt x="1861" y="3"/>
                  <a:pt x="2004" y="8"/>
                </a:cubicBezTo>
                <a:cubicBezTo>
                  <a:pt x="2045" y="10"/>
                  <a:pt x="2043" y="63"/>
                  <a:pt x="2086" y="66"/>
                </a:cubicBezTo>
                <a:cubicBezTo>
                  <a:pt x="2163" y="71"/>
                  <a:pt x="2239" y="71"/>
                  <a:pt x="2316" y="74"/>
                </a:cubicBezTo>
                <a:cubicBezTo>
                  <a:pt x="2363" y="83"/>
                  <a:pt x="2364" y="96"/>
                  <a:pt x="2407" y="107"/>
                </a:cubicBezTo>
                <a:cubicBezTo>
                  <a:pt x="2437" y="104"/>
                  <a:pt x="2467" y="103"/>
                  <a:pt x="2497" y="99"/>
                </a:cubicBezTo>
                <a:cubicBezTo>
                  <a:pt x="2531" y="94"/>
                  <a:pt x="2562" y="68"/>
                  <a:pt x="2596" y="66"/>
                </a:cubicBezTo>
                <a:cubicBezTo>
                  <a:pt x="2829" y="53"/>
                  <a:pt x="2695" y="60"/>
                  <a:pt x="2999" y="50"/>
                </a:cubicBezTo>
                <a:cubicBezTo>
                  <a:pt x="3079" y="36"/>
                  <a:pt x="3121" y="9"/>
                  <a:pt x="3205" y="0"/>
                </a:cubicBezTo>
                <a:cubicBezTo>
                  <a:pt x="3316" y="14"/>
                  <a:pt x="3439" y="4"/>
                  <a:pt x="3550" y="8"/>
                </a:cubicBezTo>
                <a:cubicBezTo>
                  <a:pt x="3616" y="26"/>
                  <a:pt x="3680" y="66"/>
                  <a:pt x="3748" y="74"/>
                </a:cubicBezTo>
                <a:cubicBezTo>
                  <a:pt x="3784" y="78"/>
                  <a:pt x="3819" y="79"/>
                  <a:pt x="3855" y="82"/>
                </a:cubicBezTo>
                <a:cubicBezTo>
                  <a:pt x="3887" y="104"/>
                  <a:pt x="3920" y="106"/>
                  <a:pt x="3954" y="124"/>
                </a:cubicBezTo>
                <a:cubicBezTo>
                  <a:pt x="4057" y="113"/>
                  <a:pt x="4156" y="120"/>
                  <a:pt x="4258" y="132"/>
                </a:cubicBezTo>
                <a:cubicBezTo>
                  <a:pt x="4285" y="141"/>
                  <a:pt x="4315" y="151"/>
                  <a:pt x="4340" y="165"/>
                </a:cubicBezTo>
                <a:cubicBezTo>
                  <a:pt x="4357" y="175"/>
                  <a:pt x="4370" y="197"/>
                  <a:pt x="4390" y="198"/>
                </a:cubicBezTo>
                <a:cubicBezTo>
                  <a:pt x="4603" y="211"/>
                  <a:pt x="4477" y="205"/>
                  <a:pt x="4768" y="214"/>
                </a:cubicBezTo>
                <a:cubicBezTo>
                  <a:pt x="4774" y="220"/>
                  <a:pt x="4781" y="224"/>
                  <a:pt x="4785" y="231"/>
                </a:cubicBezTo>
                <a:cubicBezTo>
                  <a:pt x="4793" y="246"/>
                  <a:pt x="4784" y="276"/>
                  <a:pt x="4801" y="280"/>
                </a:cubicBezTo>
                <a:cubicBezTo>
                  <a:pt x="4901" y="304"/>
                  <a:pt x="4823" y="288"/>
                  <a:pt x="5040" y="296"/>
                </a:cubicBezTo>
                <a:cubicBezTo>
                  <a:pt x="5050" y="327"/>
                  <a:pt x="5033" y="337"/>
                  <a:pt x="4999" y="338"/>
                </a:cubicBezTo>
                <a:cubicBezTo>
                  <a:pt x="4873" y="343"/>
                  <a:pt x="4746" y="343"/>
                  <a:pt x="4620" y="346"/>
                </a:cubicBezTo>
                <a:cubicBezTo>
                  <a:pt x="4399" y="567"/>
                  <a:pt x="3947" y="184"/>
                  <a:pt x="3732" y="412"/>
                </a:cubicBezTo>
                <a:cubicBezTo>
                  <a:pt x="3690" y="401"/>
                  <a:pt x="3650" y="387"/>
                  <a:pt x="3608" y="379"/>
                </a:cubicBezTo>
                <a:cubicBezTo>
                  <a:pt x="3402" y="382"/>
                  <a:pt x="3197" y="395"/>
                  <a:pt x="2991" y="387"/>
                </a:cubicBezTo>
                <a:cubicBezTo>
                  <a:pt x="2973" y="386"/>
                  <a:pt x="2919" y="339"/>
                  <a:pt x="2892" y="329"/>
                </a:cubicBezTo>
                <a:cubicBezTo>
                  <a:pt x="2144" y="338"/>
                  <a:pt x="2031" y="345"/>
                  <a:pt x="1246" y="338"/>
                </a:cubicBezTo>
                <a:cubicBezTo>
                  <a:pt x="951" y="319"/>
                  <a:pt x="654" y="338"/>
                  <a:pt x="358" y="329"/>
                </a:cubicBezTo>
                <a:cubicBezTo>
                  <a:pt x="0" y="344"/>
                  <a:pt x="234" y="329"/>
                  <a:pt x="86" y="329"/>
                </a:cubicBezTo>
                <a:close/>
              </a:path>
            </a:pathLst>
          </a:custGeom>
          <a:pattFill prst="lgConfetti">
            <a:fgClr>
              <a:srgbClr val="808000"/>
            </a:fgClr>
            <a:bgClr>
              <a:srgbClr val="663300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4819" name="Picture 3" descr="3521324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5832">
            <a:off x="1979613" y="620713"/>
            <a:ext cx="597535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1476375" y="2565400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615173">
            <a:off x="2771775" y="2565400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2484438" y="1268413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5651500" y="4292600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4284663" y="765175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-367849">
            <a:off x="6156325" y="2205038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-2030317">
            <a:off x="6516688" y="3573463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2195513" y="3933825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468313" y="260350"/>
            <a:ext cx="2879725" cy="865188"/>
          </a:xfrm>
          <a:prstGeom prst="cloudCallout">
            <a:avLst>
              <a:gd name="adj1" fmla="val -34343"/>
              <a:gd name="adj2" fmla="val 41194"/>
            </a:avLst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sz="1800" dirty="0">
              <a:effectLst/>
              <a:latin typeface="Arial" pitchFamily="34" charset="0"/>
            </a:endParaRPr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-252413" y="188913"/>
            <a:ext cx="2232026" cy="792162"/>
          </a:xfrm>
          <a:prstGeom prst="cloudCallout">
            <a:avLst>
              <a:gd name="adj1" fmla="val -17356"/>
              <a:gd name="adj2" fmla="val 14931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sz="1800" dirty="0">
              <a:effectLst/>
              <a:latin typeface="Arial" pitchFamily="34" charset="0"/>
            </a:endParaRPr>
          </a:p>
        </p:txBody>
      </p:sp>
      <p:pic>
        <p:nvPicPr>
          <p:cNvPr id="21518" name="Picture 14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-2734379">
            <a:off x="5835650" y="1012825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Ёжик1"/>
          <p:cNvPicPr>
            <a:picLocks noChangeAspect="1" noChangeArrowheads="1"/>
          </p:cNvPicPr>
          <p:nvPr/>
        </p:nvPicPr>
        <p:blipFill>
          <a:blip r:embed="rId5" cstate="print"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975">
            <a:off x="9396413" y="5767388"/>
            <a:ext cx="145732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223036">
            <a:off x="4716463" y="1989138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прин322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Рисунок 4" descr="72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113" y="-674688"/>
            <a:ext cx="4392613" cy="374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9528161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07465 0.88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4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14549 0.65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06702 0.69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3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-0.04259 L 0.40139 0.2893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0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11621 C 0.0717 -0.11621 0.12778 -0.04144 0.12778 0.05046 C 0.12778 0.14236 0.0717 0.21713 0.00278 0.21713 C -0.06615 0.21713 -0.12222 0.14236 -0.12222 0.05046 C -0.12222 -0.04144 -0.06615 -0.11621 0.00278 -0.11621 Z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99219 -0.0523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1.12222 -0.03658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11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5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1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58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54427 0.01019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6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00399 0.4717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82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5607E-7 C -0.1 -0.14243 -0.09427 -0.36763 0.01232 -0.50104 C 0.11927 -0.63445 0.28767 -0.62613 0.38819 -0.48301 C 0.48785 -0.34104 0.48264 -0.11653 0.37552 0.01688 C 0.26805 0.15029 0.09982 0.14289 2.22222E-6 -1.15607E-7 Z " pathEditMode="relative" rAng="13617341" ptsTypes="fffff">
                                      <p:cBhvr>
                                        <p:cTn id="83" dur="3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58" y="-24185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22"/>
                </p:tgtEl>
              </p:cMediaNode>
            </p:audio>
          </p:childTnLst>
        </p:cTn>
      </p:par>
    </p:tnLst>
    <p:bldLst>
      <p:bldP spid="21516" grpId="0" animBg="1"/>
      <p:bldP spid="21516" grpId="1" animBg="1"/>
      <p:bldP spid="21517" grpId="0" animBg="1"/>
      <p:bldP spid="215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kursschastlivojzhizni.ru/wp-content/uploads/2015/07/MTYQgAJH8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44000" cy="479715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332657"/>
            <a:ext cx="7772400" cy="1080120"/>
          </a:xfrm>
        </p:spPr>
        <p:txBody>
          <a:bodyPr/>
          <a:lstStyle/>
          <a:p>
            <a:r>
              <a:rPr lang="ru-RU" sz="5400" b="1" dirty="0" smtClean="0"/>
              <a:t>№ 1 стр. 58</a:t>
            </a:r>
            <a:br>
              <a:rPr lang="ru-RU" sz="5400" b="1" dirty="0" smtClean="0"/>
            </a:br>
            <a:endParaRPr lang="ru-RU" sz="5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1268760"/>
            <a:ext cx="4608512" cy="852115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№ 2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1-2 столбик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404664"/>
            <a:ext cx="28803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ЗАДАЧА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4.imageban.ru/out/2017/02/07/6cfee0952984d851126d6b671a7dec5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Итог урока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348498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Добились ли вы своей цели, которую поставили в начале урока?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sz="36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Выберите с каким настроением вы заканчиваете урок?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 descr="ge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2592288" cy="2448272"/>
          </a:xfrm>
          <a:prstGeom prst="rect">
            <a:avLst/>
          </a:prstGeom>
          <a:noFill/>
        </p:spPr>
      </p:pic>
      <p:sp>
        <p:nvSpPr>
          <p:cNvPr id="8" name="Стрелка вниз 7"/>
          <p:cNvSpPr/>
          <p:nvPr/>
        </p:nvSpPr>
        <p:spPr>
          <a:xfrm>
            <a:off x="323528" y="188640"/>
            <a:ext cx="2808312" cy="1944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Мне понятно и я могу объяснить другому!  </a:t>
            </a:r>
          </a:p>
          <a:p>
            <a:pPr algn="ctr"/>
            <a:endParaRPr lang="ru-RU" dirty="0"/>
          </a:p>
        </p:txBody>
      </p:sp>
      <p:pic>
        <p:nvPicPr>
          <p:cNvPr id="5125" name="Рисунок 1" descr="Описание: 221058_70055-700x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276872"/>
            <a:ext cx="230425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низ 10"/>
          <p:cNvSpPr/>
          <p:nvPr/>
        </p:nvSpPr>
        <p:spPr>
          <a:xfrm>
            <a:off x="6804248" y="404664"/>
            <a:ext cx="2339752" cy="18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Я не все понял!  </a:t>
            </a:r>
          </a:p>
          <a:p>
            <a:pPr algn="ctr"/>
            <a:endParaRPr lang="ru-RU" dirty="0"/>
          </a:p>
        </p:txBody>
      </p:sp>
      <p:pic>
        <p:nvPicPr>
          <p:cNvPr id="5127" name="Picture 5" descr="C:\Users\Связной\Desktop\работа сайт\вспомогательная\2 класс\x_b18d6058.jpg"/>
          <p:cNvPicPr>
            <a:picLocks noChangeArrowheads="1"/>
          </p:cNvPicPr>
          <p:nvPr/>
        </p:nvPicPr>
        <p:blipFill>
          <a:blip r:embed="rId4" cstate="print"/>
          <a:srcRect t="-2249" r="-853" b="-3668"/>
          <a:stretch>
            <a:fillRect/>
          </a:stretch>
        </p:blipFill>
        <p:spPr bwMode="auto">
          <a:xfrm>
            <a:off x="3275856" y="3861048"/>
            <a:ext cx="2952328" cy="2519164"/>
          </a:xfrm>
          <a:prstGeom prst="rect">
            <a:avLst/>
          </a:prstGeom>
          <a:noFill/>
        </p:spPr>
      </p:pic>
      <p:sp>
        <p:nvSpPr>
          <p:cNvPr id="14" name="Стрелка вниз 13"/>
          <p:cNvSpPr/>
          <p:nvPr/>
        </p:nvSpPr>
        <p:spPr>
          <a:xfrm>
            <a:off x="3491880" y="1556792"/>
            <a:ext cx="2592288" cy="2232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Мне было трудно! 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Связной\Desktop\работа сайт\вспомогательная\2 класс\d57916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748712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59632" y="4437112"/>
            <a:ext cx="64042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Спасибо за урок!!!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5590951"/>
          </a:xfrm>
        </p:spPr>
        <p:txBody>
          <a:bodyPr/>
          <a:lstStyle/>
          <a:p>
            <a:pPr algn="l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Думать – коллективно! </a:t>
            </a:r>
            <a:b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Решать – оперативно!</a:t>
            </a:r>
            <a:b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Отвечать 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–доказательно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  <a:b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Бороться – старательно!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http://skazkibasni.ru/wp-content/uploads/2017/09/%D0%BF%D0%BA%D0%BF%D0%B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3999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0" y="332656"/>
            <a:ext cx="2411760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17</a:t>
            </a:r>
            <a:endParaRPr lang="ru-RU" sz="4400" b="1" dirty="0"/>
          </a:p>
        </p:txBody>
      </p:sp>
      <p:sp>
        <p:nvSpPr>
          <p:cNvPr id="5" name="Овал 4"/>
          <p:cNvSpPr/>
          <p:nvPr/>
        </p:nvSpPr>
        <p:spPr>
          <a:xfrm>
            <a:off x="2051720" y="476672"/>
            <a:ext cx="2448272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67</a:t>
            </a:r>
            <a:endParaRPr lang="ru-RU" sz="4400" dirty="0"/>
          </a:p>
        </p:txBody>
      </p:sp>
      <p:sp>
        <p:nvSpPr>
          <p:cNvPr id="6" name="Овал 5"/>
          <p:cNvSpPr/>
          <p:nvPr/>
        </p:nvSpPr>
        <p:spPr>
          <a:xfrm>
            <a:off x="4572000" y="476672"/>
            <a:ext cx="2448272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34</a:t>
            </a:r>
            <a:endParaRPr lang="ru-RU" sz="6000" dirty="0"/>
          </a:p>
        </p:txBody>
      </p:sp>
      <p:sp>
        <p:nvSpPr>
          <p:cNvPr id="7" name="Овал 6"/>
          <p:cNvSpPr/>
          <p:nvPr/>
        </p:nvSpPr>
        <p:spPr>
          <a:xfrm>
            <a:off x="6983760" y="332656"/>
            <a:ext cx="2160240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12</a:t>
            </a:r>
            <a:endParaRPr lang="ru-RU" sz="6600" dirty="0"/>
          </a:p>
        </p:txBody>
      </p:sp>
      <p:sp>
        <p:nvSpPr>
          <p:cNvPr id="8" name="Овал 7"/>
          <p:cNvSpPr/>
          <p:nvPr/>
        </p:nvSpPr>
        <p:spPr>
          <a:xfrm>
            <a:off x="467544" y="2564904"/>
            <a:ext cx="3528392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54</a:t>
            </a:r>
            <a:endParaRPr lang="ru-RU" sz="6600" dirty="0"/>
          </a:p>
        </p:txBody>
      </p:sp>
      <p:sp>
        <p:nvSpPr>
          <p:cNvPr id="9" name="Овал 8"/>
          <p:cNvSpPr/>
          <p:nvPr/>
        </p:nvSpPr>
        <p:spPr>
          <a:xfrm>
            <a:off x="3707904" y="2060848"/>
            <a:ext cx="2304256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78</a:t>
            </a:r>
            <a:endParaRPr lang="ru-RU" sz="6000" dirty="0"/>
          </a:p>
        </p:txBody>
      </p:sp>
      <p:sp>
        <p:nvSpPr>
          <p:cNvPr id="11" name="Овал 10"/>
          <p:cNvSpPr/>
          <p:nvPr/>
        </p:nvSpPr>
        <p:spPr>
          <a:xfrm>
            <a:off x="6084168" y="2708920"/>
            <a:ext cx="2592288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6000" dirty="0" smtClean="0"/>
              <a:t>85</a:t>
            </a:r>
            <a:endParaRPr lang="ru-RU" sz="6000" dirty="0"/>
          </a:p>
        </p:txBody>
      </p:sp>
      <p:sp>
        <p:nvSpPr>
          <p:cNvPr id="13" name="Овал 12"/>
          <p:cNvSpPr/>
          <p:nvPr/>
        </p:nvSpPr>
        <p:spPr>
          <a:xfrm>
            <a:off x="539552" y="4725144"/>
            <a:ext cx="288032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33</a:t>
            </a:r>
            <a:endParaRPr lang="ru-RU" sz="6000" dirty="0"/>
          </a:p>
        </p:txBody>
      </p:sp>
      <p:sp>
        <p:nvSpPr>
          <p:cNvPr id="14" name="Овал 13"/>
          <p:cNvSpPr/>
          <p:nvPr/>
        </p:nvSpPr>
        <p:spPr>
          <a:xfrm>
            <a:off x="3491880" y="4365104"/>
            <a:ext cx="2952328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97</a:t>
            </a:r>
            <a:endParaRPr lang="ru-RU" sz="6000" dirty="0"/>
          </a:p>
        </p:txBody>
      </p:sp>
      <p:sp>
        <p:nvSpPr>
          <p:cNvPr id="15" name="Овал 14"/>
          <p:cNvSpPr/>
          <p:nvPr/>
        </p:nvSpPr>
        <p:spPr>
          <a:xfrm>
            <a:off x="6300192" y="4293096"/>
            <a:ext cx="2592288" cy="2564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100</a:t>
            </a:r>
            <a:endParaRPr lang="ru-RU" sz="54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chudoskaz.ru/wp-content/uploads/2017/01/%D0%B3%D0%BB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1" name="Picture 1" descr="C:\Users\Связной\Desktop\работа сайт\вспомогательная\2 класс\58313037_veseluye_cifruy.png"/>
          <p:cNvPicPr>
            <a:picLocks noChangeAspect="1" noChangeArrowheads="1"/>
          </p:cNvPicPr>
          <p:nvPr/>
        </p:nvPicPr>
        <p:blipFill>
          <a:blip r:embed="rId3" cstate="print"/>
          <a:srcRect l="26678" t="1990" r="49844" b="67310"/>
          <a:stretch>
            <a:fillRect/>
          </a:stretch>
        </p:blipFill>
        <p:spPr bwMode="auto">
          <a:xfrm rot="448035">
            <a:off x="2719373" y="861238"/>
            <a:ext cx="15843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C:\Users\Связной\Desktop\работа сайт\вспомогательная\2 класс\58313037_veseluye_cifruy.png"/>
          <p:cNvPicPr>
            <a:picLocks noChangeAspect="1" noChangeArrowheads="1"/>
          </p:cNvPicPr>
          <p:nvPr/>
        </p:nvPicPr>
        <p:blipFill>
          <a:blip r:embed="rId3" cstate="print"/>
          <a:srcRect l="75934" t="3400" r="3813" b="64417"/>
          <a:stretch>
            <a:fillRect/>
          </a:stretch>
        </p:blipFill>
        <p:spPr bwMode="auto">
          <a:xfrm>
            <a:off x="6660232" y="620688"/>
            <a:ext cx="18002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395536" y="692696"/>
            <a:ext cx="2160587" cy="1871662"/>
            <a:chOff x="2267744" y="4365104"/>
            <a:chExt cx="2160240" cy="1872208"/>
          </a:xfrm>
        </p:grpSpPr>
        <p:pic>
          <p:nvPicPr>
            <p:cNvPr id="16391" name="Picture 2" descr="C:\Users\Связной\Desktop\работа сайт\вспомогательная\2 класс\58313037_veseluye_cifruy.png"/>
            <p:cNvPicPr>
              <a:picLocks noChangeAspect="1" noChangeArrowheads="1"/>
            </p:cNvPicPr>
            <p:nvPr/>
          </p:nvPicPr>
          <p:blipFill>
            <a:blip r:embed="rId3" cstate="print"/>
            <a:srcRect l="51630" t="2289" r="28117" b="68855"/>
            <a:stretch>
              <a:fillRect/>
            </a:stretch>
          </p:blipFill>
          <p:spPr bwMode="auto">
            <a:xfrm>
              <a:off x="2627784" y="4365104"/>
              <a:ext cx="1800200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1" descr="C:\Users\Связной\Desktop\работа сайт\вспомогательная\2 класс\58313037_veseluye_cifruy.png"/>
            <p:cNvPicPr>
              <a:picLocks noChangeAspect="1" noChangeArrowheads="1"/>
            </p:cNvPicPr>
            <p:nvPr/>
          </p:nvPicPr>
          <p:blipFill>
            <a:blip r:embed="rId3" cstate="print"/>
            <a:srcRect l="26678" t="1990" r="49844" b="67310"/>
            <a:stretch>
              <a:fillRect/>
            </a:stretch>
          </p:blipFill>
          <p:spPr bwMode="auto">
            <a:xfrm>
              <a:off x="2267744" y="4653136"/>
              <a:ext cx="1584176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4139952" y="548680"/>
            <a:ext cx="2484437" cy="1871663"/>
            <a:chOff x="6660232" y="4149080"/>
            <a:chExt cx="2483768" cy="1872208"/>
          </a:xfrm>
        </p:grpSpPr>
        <p:pic>
          <p:nvPicPr>
            <p:cNvPr id="16389" name="Picture 3" descr="C:\Users\Связной\Desktop\работа сайт\вспомогательная\2 класс\58313037_veseluye_cifruy.png"/>
            <p:cNvPicPr>
              <a:picLocks noChangeAspect="1" noChangeArrowheads="1"/>
            </p:cNvPicPr>
            <p:nvPr/>
          </p:nvPicPr>
          <p:blipFill>
            <a:blip r:embed="rId3" cstate="print"/>
            <a:srcRect l="25705" t="2289" r="59259" b="69388"/>
            <a:stretch>
              <a:fillRect/>
            </a:stretch>
          </p:blipFill>
          <p:spPr bwMode="auto">
            <a:xfrm>
              <a:off x="6660232" y="4437112"/>
              <a:ext cx="1152128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Picture 4" descr="C:\Users\Связной\Desktop\работа сайт\вспомогательная\2 класс\58313037_veseluye_cifruy.png"/>
            <p:cNvPicPr>
              <a:picLocks noChangeAspect="1" noChangeArrowheads="1"/>
            </p:cNvPicPr>
            <p:nvPr/>
          </p:nvPicPr>
          <p:blipFill>
            <a:blip r:embed="rId3" cstate="print"/>
            <a:srcRect l="-1430" t="32256" r="72675" b="34450"/>
            <a:stretch>
              <a:fillRect/>
            </a:stretch>
          </p:blipFill>
          <p:spPr bwMode="auto">
            <a:xfrm>
              <a:off x="6928994" y="4149080"/>
              <a:ext cx="2215006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/>
          <p:cNvSpPr/>
          <p:nvPr/>
        </p:nvSpPr>
        <p:spPr>
          <a:xfrm>
            <a:off x="1259632" y="188640"/>
            <a:ext cx="64087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Устный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счет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781" y="692696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Найдите рациональным способом сумму однозначных чисел?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4927" y="2492896"/>
            <a:ext cx="5616624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  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7 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+ 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1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+ 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5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 + 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3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=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12360" y="2492896"/>
            <a:ext cx="3754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endParaRPr lang="ru-RU" dirty="0">
              <a:latin typeface="+mn-lt"/>
            </a:endParaRPr>
          </a:p>
        </p:txBody>
      </p:sp>
      <p:pic>
        <p:nvPicPr>
          <p:cNvPr id="2051" name="Picture 3" descr="C:\Users\Связной\Desktop\работа сайт\вспомогательная\2 класс\0_6fcb3_d601a429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235" y="2686854"/>
            <a:ext cx="2075549" cy="336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лис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171400"/>
            <a:ext cx="3457575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db91c0ef4c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0479" y="3573016"/>
            <a:ext cx="2723970" cy="302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2003998"/>
            <a:ext cx="5616624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  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7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+ 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3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+ 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5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 + 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1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=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02040" y="2003998"/>
            <a:ext cx="123463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16 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язной\Desktop\работа сайт\вспомогательная\2 класс\a260a4875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645024"/>
            <a:ext cx="2240208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75148" y="1772816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Самостоятельная работа 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/>
            </a:r>
            <a:b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</a:br>
            <a:endParaRPr lang="ru-RU" sz="4800" dirty="0">
              <a:latin typeface="+mj-lt"/>
            </a:endParaRPr>
          </a:p>
        </p:txBody>
      </p:sp>
      <p:pic>
        <p:nvPicPr>
          <p:cNvPr id="6" name="Picture 2" descr="C:\Users\Связной\Desktop\работа сайт\вспомогательная\2 класс\schoolbo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221088"/>
            <a:ext cx="2051720" cy="21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8273748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urok-ua.com/wp-content/uploads/2017/04/Screenshot_6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8964488" cy="47971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ru-RU" sz="6600" b="1" dirty="0" smtClean="0"/>
              <a:t>27+2</a:t>
            </a:r>
            <a:br>
              <a:rPr lang="ru-RU" sz="6600" b="1" dirty="0" smtClean="0"/>
            </a:br>
            <a:r>
              <a:rPr lang="ru-RU" sz="6600" b="1" dirty="0" smtClean="0"/>
              <a:t>27+20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599558" y="1613491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dirty="0">
              <a:latin typeface="Calibri" pitchFamily="34" charset="0"/>
              <a:ea typeface="MS Mincho"/>
              <a:cs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563888" y="4005064"/>
            <a:ext cx="7920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9600" dirty="0">
              <a:latin typeface="Calibri" pitchFamily="34" charset="0"/>
              <a:ea typeface="MS Mincho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2662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632947"/>
            <a:ext cx="7669360" cy="316835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Приёмы сложения</a:t>
            </a:r>
            <a:b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вида</a:t>
            </a:r>
            <a:r>
              <a:rPr lang="ru-RU" sz="5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 </a:t>
            </a:r>
            <a: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27 </a:t>
            </a:r>
            <a:r>
              <a:rPr lang="ru-RU" sz="5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+ </a:t>
            </a:r>
            <a: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2,  27 </a:t>
            </a:r>
            <a:r>
              <a:rPr lang="ru-RU" sz="5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+ </a:t>
            </a:r>
            <a: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482" name="AutoShape 2" descr="http://img-fotki.yandex.ru/get/5813/89635038.569/0_6d565_1d138cb0_XL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pic>
        <p:nvPicPr>
          <p:cNvPr id="6" name="Picture 4" descr="бел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900" y="4076700"/>
            <a:ext cx="2246313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1" descr="солнц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39109"/>
            <a:ext cx="161925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115</Words>
  <Application>Microsoft Office PowerPoint</Application>
  <PresentationFormat>Экран (4:3)</PresentationFormat>
  <Paragraphs>34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Нам радостно, нам весело!  Смеемся мы с утра. Но вот пришло мгновенье, Серьезным быть пора. Влево, вправо повернулись,  Друг другу улыбнулись, И в работу окунулись.   </vt:lpstr>
      <vt:lpstr>Думать – коллективно!  Решать – оперативно! Отвечать –доказательно! Бороться – старательно!</vt:lpstr>
      <vt:lpstr>Слайд 3</vt:lpstr>
      <vt:lpstr>Слайд 4</vt:lpstr>
      <vt:lpstr>Найдите рациональным способом сумму однозначных чисел? </vt:lpstr>
      <vt:lpstr>Слайд 6</vt:lpstr>
      <vt:lpstr>Слайд 7</vt:lpstr>
      <vt:lpstr>27+2 27+20</vt:lpstr>
      <vt:lpstr>Приёмы сложения вида:   27 + 2,  27 + 20 </vt:lpstr>
      <vt:lpstr>Вывод:  Единицы складываем с единицами,                 Десятки складываем с десятками. </vt:lpstr>
      <vt:lpstr>Слайд 11</vt:lpstr>
      <vt:lpstr>№ 1 стр. 58 </vt:lpstr>
      <vt:lpstr>Слайд 13</vt:lpstr>
      <vt:lpstr>Итог урока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«Приёмы вычислений для случаев вида:  36 + 2;  36 + 20»</dc:title>
  <dc:creator>Ирушка</dc:creator>
  <cp:lastModifiedBy>nastya</cp:lastModifiedBy>
  <cp:revision>111</cp:revision>
  <dcterms:created xsi:type="dcterms:W3CDTF">2012-10-13T21:24:51Z</dcterms:created>
  <dcterms:modified xsi:type="dcterms:W3CDTF">2017-11-15T22:17:41Z</dcterms:modified>
</cp:coreProperties>
</file>